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 id="2147483802" r:id="rId4"/>
  </p:sldMasterIdLst>
  <p:notesMasterIdLst>
    <p:notesMasterId r:id="rId33"/>
  </p:notesMasterIdLst>
  <p:sldIdLst>
    <p:sldId id="361" r:id="rId5"/>
    <p:sldId id="257" r:id="rId6"/>
    <p:sldId id="262" r:id="rId7"/>
    <p:sldId id="263" r:id="rId8"/>
    <p:sldId id="362" r:id="rId9"/>
    <p:sldId id="265" r:id="rId10"/>
    <p:sldId id="266" r:id="rId11"/>
    <p:sldId id="267" r:id="rId12"/>
    <p:sldId id="268" r:id="rId13"/>
    <p:sldId id="270" r:id="rId14"/>
    <p:sldId id="271" r:id="rId15"/>
    <p:sldId id="272" r:id="rId16"/>
    <p:sldId id="274" r:id="rId17"/>
    <p:sldId id="275" r:id="rId18"/>
    <p:sldId id="276" r:id="rId19"/>
    <p:sldId id="278" r:id="rId20"/>
    <p:sldId id="283" r:id="rId21"/>
    <p:sldId id="284" r:id="rId22"/>
    <p:sldId id="285" r:id="rId23"/>
    <p:sldId id="279" r:id="rId24"/>
    <p:sldId id="280" r:id="rId25"/>
    <p:sldId id="281" r:id="rId26"/>
    <p:sldId id="296" r:id="rId27"/>
    <p:sldId id="297" r:id="rId28"/>
    <p:sldId id="298" r:id="rId29"/>
    <p:sldId id="302" r:id="rId30"/>
    <p:sldId id="305" r:id="rId31"/>
    <p:sldId id="306" r:id="rId32"/>
  </p:sldIdLst>
  <p:sldSz cx="9144000" cy="5143500" type="screen16x9"/>
  <p:notesSz cx="6858000" cy="9144000"/>
  <p:embeddedFontLst>
    <p:embeddedFont>
      <p:font typeface="Anton" pitchFamily="2" charset="0"/>
      <p:regular r:id="rId34"/>
    </p:embeddedFont>
    <p:embeddedFont>
      <p:font typeface="DM Sans" pitchFamily="2" charset="0"/>
      <p:regular r:id="rId35"/>
      <p:bold r:id="rId36"/>
      <p:italic r:id="rId37"/>
      <p:boldItalic r:id="rId38"/>
    </p:embeddedFont>
    <p:embeddedFont>
      <p:font typeface="Helvetica Neue Light"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51d8506b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51d8506b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4cbfe83dc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124cbfe83dc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24cbfe83dc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24cbfe83dc_1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51d8506b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251d8506b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0b44b0dae_0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20b44b0dae_0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24cbfe83d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24cbfe83dc_1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51d8506b2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251d8506b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4cbfe83dc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24cbfe83dc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¿Es obligatorio aprender cada nueva implementación para mantenerse en el mundo laboral?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¡No! Las nuevas funcionalidades van surgiendo con ideas de aplicación puntuales para ciertas tareas, si tratamos de aprender todo lo que va saliendo, terminaremos con un repertorio de funciones que podríamos no utilizar nunca.</a:t>
            </a:r>
            <a:endParaRPr>
              <a:latin typeface="DM Sans"/>
              <a:ea typeface="DM Sans"/>
              <a:cs typeface="DM Sans"/>
              <a:sym typeface="DM Sans"/>
            </a:endParaRPr>
          </a:p>
          <a:p>
            <a:pPr marL="0" lvl="0" indent="0" algn="l" rtl="0">
              <a:lnSpc>
                <a:spcPct val="100000"/>
              </a:lnSpc>
              <a:spcBef>
                <a:spcPts val="0"/>
              </a:spcBef>
              <a:spcAft>
                <a:spcPts val="0"/>
              </a:spcAft>
              <a:buNone/>
            </a:pPr>
            <a:r>
              <a:rPr lang="es">
                <a:latin typeface="DM Sans"/>
                <a:ea typeface="DM Sans"/>
                <a:cs typeface="DM Sans"/>
                <a:sym typeface="DM Sans"/>
              </a:rPr>
              <a:t>¿El uso de una nueva implementación implica el reemplazo de lo viejo?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Algunas implementaciones pueden sustituir un proceso más complejo y por lo tanto ser más sencillo de resolver, en estos casos sí sería bueno reemplazarlo, sin embargo, recordemos que las implementaciones “más viejas” permiten en ocasiones más libertad en la operación y, por lo tanto, ser más útiles que “lo nuevo” en ciertas tareas.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24cbfe83dc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45d6b95a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245d6b95a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1af22068b0_8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1af22068b0_8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extLst>
      <p:ext uri="{BB962C8B-B14F-4D97-AF65-F5344CB8AC3E}">
        <p14:creationId xmlns:p14="http://schemas.microsoft.com/office/powerpoint/2010/main" val="3086346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af22068b0_8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1af22068b0_8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374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af22068b0_4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11af22068b0_4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13881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51d8506b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251d8506b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51d8506b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251d8506b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837267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af22068b0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11af22068b0_1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1af22068b0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1af22068b0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7c75c94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27c75c94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4cbfe83dc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24cbfe83dc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470"/>
        <p:cNvGrpSpPr/>
        <p:nvPr/>
      </p:nvGrpSpPr>
      <p:grpSpPr>
        <a:xfrm>
          <a:off x="0" y="0"/>
          <a:ext cx="0" cy="0"/>
          <a:chOff x="0" y="0"/>
          <a:chExt cx="0" cy="0"/>
        </a:xfrm>
      </p:grpSpPr>
      <p:pic>
        <p:nvPicPr>
          <p:cNvPr id="471" name="Google Shape;471;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477"/>
        <p:cNvGrpSpPr/>
        <p:nvPr/>
      </p:nvGrpSpPr>
      <p:grpSpPr>
        <a:xfrm>
          <a:off x="0" y="0"/>
          <a:ext cx="0" cy="0"/>
          <a:chOff x="0" y="0"/>
          <a:chExt cx="0" cy="0"/>
        </a:xfrm>
      </p:grpSpPr>
      <p:pic>
        <p:nvPicPr>
          <p:cNvPr id="478" name="Google Shape;478;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3-B 5">
  <p:cSld name="03-B 5">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extLst>
      <p:ext uri="{BB962C8B-B14F-4D97-AF65-F5344CB8AC3E}">
        <p14:creationId xmlns:p14="http://schemas.microsoft.com/office/powerpoint/2010/main" val="2175143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3.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theme" Target="../theme/theme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8" r:id="rId8"/>
    <p:sldLayoutId id="2147483719" r:id="rId9"/>
    <p:sldLayoutId id="214748372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8" r:id="rId2"/>
    <p:sldLayoutId id="2147483789" r:id="rId3"/>
    <p:sldLayoutId id="2147483791" r:id="rId4"/>
    <p:sldLayoutId id="2147483792" r:id="rId5"/>
    <p:sldLayoutId id="2147483794" r:id="rId6"/>
    <p:sldLayoutId id="2147483795" r:id="rId7"/>
    <p:sldLayoutId id="2147483796" r:id="rId8"/>
    <p:sldLayoutId id="214748380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0.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1.xml"/><Relationship Id="rId4" Type="http://schemas.openxmlformats.org/officeDocument/2006/relationships/hyperlink" Target="https://www.ecma-international.or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5.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sp>
        <p:nvSpPr>
          <p:cNvPr id="635" name="Google Shape;635;p170"/>
          <p:cNvSpPr txBox="1"/>
          <p:nvPr/>
        </p:nvSpPr>
        <p:spPr>
          <a:xfrm>
            <a:off x="270475" y="345975"/>
            <a:ext cx="8598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 y  Array.includes</a:t>
            </a:r>
            <a:endParaRPr sz="3500" b="1">
              <a:solidFill>
                <a:schemeClr val="lt1"/>
              </a:solidFill>
              <a:latin typeface="DM Sans"/>
              <a:ea typeface="DM Sans"/>
              <a:cs typeface="DM Sans"/>
              <a:sym typeface="DM Sans"/>
            </a:endParaRPr>
          </a:p>
        </p:txBody>
      </p:sp>
      <p:pic>
        <p:nvPicPr>
          <p:cNvPr id="636" name="Google Shape;636;p170"/>
          <p:cNvPicPr preferRelativeResize="0"/>
          <p:nvPr/>
        </p:nvPicPr>
        <p:blipFill>
          <a:blip r:embed="rId3">
            <a:alphaModFix/>
          </a:blip>
          <a:stretch>
            <a:fillRect/>
          </a:stretch>
        </p:blipFill>
        <p:spPr>
          <a:xfrm>
            <a:off x="422275" y="1014500"/>
            <a:ext cx="8374701" cy="3369774"/>
          </a:xfrm>
          <a:prstGeom prst="rect">
            <a:avLst/>
          </a:prstGeom>
          <a:noFill/>
          <a:ln>
            <a:noFill/>
          </a:ln>
        </p:spPr>
      </p:pic>
      <p:sp>
        <p:nvSpPr>
          <p:cNvPr id="637" name="Google Shape;637;p170"/>
          <p:cNvSpPr txBox="1"/>
          <p:nvPr/>
        </p:nvSpPr>
        <p:spPr>
          <a:xfrm>
            <a:off x="170450" y="4696650"/>
            <a:ext cx="7618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100">
              <a:solidFill>
                <a:srgbClr val="999999"/>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641"/>
        <p:cNvGrpSpPr/>
        <p:nvPr/>
      </p:nvGrpSpPr>
      <p:grpSpPr>
        <a:xfrm>
          <a:off x="0" y="0"/>
          <a:ext cx="0" cy="0"/>
          <a:chOff x="0" y="0"/>
          <a:chExt cx="0" cy="0"/>
        </a:xfrm>
      </p:grpSpPr>
      <p:sp>
        <p:nvSpPr>
          <p:cNvPr id="642" name="Google Shape;642;p17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ES8</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646"/>
        <p:cNvGrpSpPr/>
        <p:nvPr/>
      </p:nvGrpSpPr>
      <p:grpSpPr>
        <a:xfrm>
          <a:off x="0" y="0"/>
          <a:ext cx="0" cy="0"/>
          <a:chOff x="0" y="0"/>
          <a:chExt cx="0" cy="0"/>
        </a:xfrm>
      </p:grpSpPr>
      <p:sp>
        <p:nvSpPr>
          <p:cNvPr id="647" name="Google Shape;647;p172"/>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48" name="Google Shape;648;p17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49" name="Google Shape;649;p172"/>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Async await para mejor control asíncrono. Sobre este trabajamos en la clase siguiente.</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Object.entries, Object.values, Object.keys para un mejor control interno sobre las propiedades de un objeto.</a:t>
            </a:r>
            <a:endParaRPr sz="1350" dirty="0">
              <a:latin typeface="DM Sans"/>
              <a:ea typeface="DM Sans"/>
              <a:cs typeface="DM Sans"/>
              <a:sym typeface="DM Sans"/>
            </a:endParaRPr>
          </a:p>
        </p:txBody>
      </p:sp>
      <p:pic>
        <p:nvPicPr>
          <p:cNvPr id="650" name="Google Shape;650;p172"/>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663"/>
        <p:cNvGrpSpPr/>
        <p:nvPr/>
      </p:nvGrpSpPr>
      <p:grpSpPr>
        <a:xfrm>
          <a:off x="0" y="0"/>
          <a:ext cx="0" cy="0"/>
          <a:chOff x="0" y="0"/>
          <a:chExt cx="0" cy="0"/>
        </a:xfrm>
      </p:grpSpPr>
      <p:sp>
        <p:nvSpPr>
          <p:cNvPr id="664" name="Google Shape;664;p174"/>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Object.entries, Object.keys, Object.values</a:t>
            </a:r>
            <a:endParaRPr sz="3500" b="1">
              <a:solidFill>
                <a:schemeClr val="lt1"/>
              </a:solidFill>
              <a:latin typeface="DM Sans"/>
              <a:ea typeface="DM Sans"/>
              <a:cs typeface="DM Sans"/>
              <a:sym typeface="DM Sans"/>
            </a:endParaRPr>
          </a:p>
        </p:txBody>
      </p:sp>
      <p:sp>
        <p:nvSpPr>
          <p:cNvPr id="665" name="Google Shape;665;p174"/>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sp>
        <p:nvSpPr>
          <p:cNvPr id="666" name="Google Shape;666;p174"/>
          <p:cNvSpPr txBox="1"/>
          <p:nvPr/>
        </p:nvSpPr>
        <p:spPr>
          <a:xfrm>
            <a:off x="170450" y="4696650"/>
            <a:ext cx="7778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100">
                <a:solidFill>
                  <a:srgbClr val="999999"/>
                </a:solidFill>
                <a:latin typeface="DM Sans"/>
                <a:ea typeface="DM Sans"/>
                <a:cs typeface="DM Sans"/>
                <a:sym typeface="DM Sans"/>
              </a:rPr>
              <a:t>Nota: reduce es un método complejo al momento de utilizarlo, puede aprovecharse este ejemplo para ahondar en él.</a:t>
            </a:r>
            <a:endParaRPr sz="1100">
              <a:solidFill>
                <a:srgbClr val="999999"/>
              </a:solidFill>
              <a:latin typeface="DM Sans"/>
              <a:ea typeface="DM Sans"/>
              <a:cs typeface="DM Sans"/>
              <a:sym typeface="DM Sans"/>
            </a:endParaRPr>
          </a:p>
        </p:txBody>
      </p:sp>
      <p:pic>
        <p:nvPicPr>
          <p:cNvPr id="667" name="Google Shape;667;p174"/>
          <p:cNvPicPr preferRelativeResize="0"/>
          <p:nvPr/>
        </p:nvPicPr>
        <p:blipFill>
          <a:blip r:embed="rId3">
            <a:alphaModFix/>
          </a:blip>
          <a:stretch>
            <a:fillRect/>
          </a:stretch>
        </p:blipFill>
        <p:spPr>
          <a:xfrm>
            <a:off x="718200" y="1358551"/>
            <a:ext cx="7958199" cy="3272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671"/>
        <p:cNvGrpSpPr/>
        <p:nvPr/>
      </p:nvGrpSpPr>
      <p:grpSpPr>
        <a:xfrm>
          <a:off x="0" y="0"/>
          <a:ext cx="0" cy="0"/>
          <a:chOff x="0" y="0"/>
          <a:chExt cx="0" cy="0"/>
        </a:xfrm>
      </p:grpSpPr>
      <p:sp>
        <p:nvSpPr>
          <p:cNvPr id="672" name="Google Shape;672;p17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ES9</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676"/>
        <p:cNvGrpSpPr/>
        <p:nvPr/>
      </p:nvGrpSpPr>
      <p:grpSpPr>
        <a:xfrm>
          <a:off x="0" y="0"/>
          <a:ext cx="0" cy="0"/>
          <a:chOff x="0" y="0"/>
          <a:chExt cx="0" cy="0"/>
        </a:xfrm>
      </p:grpSpPr>
      <p:sp>
        <p:nvSpPr>
          <p:cNvPr id="677" name="Google Shape;677;p176"/>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678" name="Google Shape;678;p176"/>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79" name="Google Shape;679;p176"/>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Resolvedores de promesas con .finally(), para atender una promesa, se cumpla o no se cumpla.</a:t>
            </a:r>
            <a:endParaRPr sz="1350" b="1">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Mayor control a los objetos con operadores </a:t>
            </a:r>
            <a:r>
              <a:rPr lang="es" sz="1350" b="1">
                <a:latin typeface="DM Sans"/>
                <a:ea typeface="DM Sans"/>
                <a:cs typeface="DM Sans"/>
                <a:sym typeface="DM Sans"/>
              </a:rPr>
              <a:t>rest</a:t>
            </a:r>
            <a:r>
              <a:rPr lang="es" sz="1350">
                <a:latin typeface="DM Sans"/>
                <a:ea typeface="DM Sans"/>
                <a:cs typeface="DM Sans"/>
                <a:sym typeface="DM Sans"/>
              </a:rPr>
              <a:t> y </a:t>
            </a:r>
            <a:r>
              <a:rPr lang="es" sz="1350" b="1">
                <a:latin typeface="DM Sans"/>
                <a:ea typeface="DM Sans"/>
                <a:cs typeface="DM Sans"/>
                <a:sym typeface="DM Sans"/>
              </a:rPr>
              <a:t>spread </a:t>
            </a:r>
            <a:r>
              <a:rPr lang="es" sz="1350">
                <a:latin typeface="DM Sans"/>
                <a:ea typeface="DM Sans"/>
                <a:cs typeface="DM Sans"/>
                <a:sym typeface="DM Sans"/>
              </a:rPr>
              <a:t>(aplicable también a arrays)</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b="1">
              <a:latin typeface="DM Sans"/>
              <a:ea typeface="DM Sans"/>
              <a:cs typeface="DM Sans"/>
              <a:sym typeface="DM Sans"/>
            </a:endParaRPr>
          </a:p>
        </p:txBody>
      </p:sp>
      <p:pic>
        <p:nvPicPr>
          <p:cNvPr id="680" name="Google Shape;680;p176"/>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93"/>
        <p:cNvGrpSpPr/>
        <p:nvPr/>
      </p:nvGrpSpPr>
      <p:grpSpPr>
        <a:xfrm>
          <a:off x="0" y="0"/>
          <a:ext cx="0" cy="0"/>
          <a:chOff x="0" y="0"/>
          <a:chExt cx="0" cy="0"/>
        </a:xfrm>
      </p:grpSpPr>
      <p:sp>
        <p:nvSpPr>
          <p:cNvPr id="694" name="Google Shape;694;p178"/>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spread operator y rest operator</a:t>
            </a:r>
            <a:endParaRPr sz="3500" b="1">
              <a:solidFill>
                <a:schemeClr val="lt1"/>
              </a:solidFill>
              <a:latin typeface="DM Sans"/>
              <a:ea typeface="DM Sans"/>
              <a:cs typeface="DM Sans"/>
              <a:sym typeface="DM Sans"/>
            </a:endParaRPr>
          </a:p>
        </p:txBody>
      </p:sp>
      <p:sp>
        <p:nvSpPr>
          <p:cNvPr id="695" name="Google Shape;695;p178"/>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696" name="Google Shape;696;p178"/>
          <p:cNvPicPr preferRelativeResize="0"/>
          <p:nvPr/>
        </p:nvPicPr>
        <p:blipFill>
          <a:blip r:embed="rId3">
            <a:alphaModFix/>
          </a:blip>
          <a:stretch>
            <a:fillRect/>
          </a:stretch>
        </p:blipFill>
        <p:spPr>
          <a:xfrm>
            <a:off x="1400870" y="1241575"/>
            <a:ext cx="6337516" cy="3455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732"/>
        <p:cNvGrpSpPr/>
        <p:nvPr/>
      </p:nvGrpSpPr>
      <p:grpSpPr>
        <a:xfrm>
          <a:off x="0" y="0"/>
          <a:ext cx="0" cy="0"/>
          <a:chOff x="0" y="0"/>
          <a:chExt cx="0" cy="0"/>
        </a:xfrm>
      </p:grpSpPr>
      <p:grpSp>
        <p:nvGrpSpPr>
          <p:cNvPr id="733" name="Google Shape;733;p183"/>
          <p:cNvGrpSpPr/>
          <p:nvPr/>
        </p:nvGrpSpPr>
        <p:grpSpPr>
          <a:xfrm>
            <a:off x="473371" y="619433"/>
            <a:ext cx="738905" cy="738905"/>
            <a:chOff x="575612" y="1950748"/>
            <a:chExt cx="431100" cy="431100"/>
          </a:xfrm>
        </p:grpSpPr>
        <p:sp>
          <p:nvSpPr>
            <p:cNvPr id="734" name="Google Shape;734;p183"/>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183"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36" name="Google Shape;736;p18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737" name="Google Shape;737;p183"/>
          <p:cNvSpPr txBox="1"/>
          <p:nvPr/>
        </p:nvSpPr>
        <p:spPr>
          <a:xfrm>
            <a:off x="473350" y="1626100"/>
            <a:ext cx="77199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Hemos notado muchas cosas que se han implementado a lo largo de ECMAScript.</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¿Es obligatorio aprender cada nueva implementación para mantenerse en el mundo laboral? </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¿El uso de una nueva implementación implica el reemplazo de lo viejo?</a:t>
            </a:r>
            <a:endParaRPr sz="2500">
              <a:solidFill>
                <a:srgbClr val="B7B7B7"/>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184"/>
          <p:cNvSpPr txBox="1"/>
          <p:nvPr/>
        </p:nvSpPr>
        <p:spPr>
          <a:xfrm>
            <a:off x="1461288" y="1648200"/>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Nuevas implementaciones con </a:t>
            </a:r>
            <a:r>
              <a:rPr lang="es" sz="4000" b="1">
                <a:solidFill>
                  <a:schemeClr val="accent4"/>
                </a:solidFill>
                <a:latin typeface="DM Sans"/>
                <a:ea typeface="DM Sans"/>
                <a:cs typeface="DM Sans"/>
                <a:sym typeface="DM Sans"/>
              </a:rPr>
              <a:t>ECMAScript 10 y 11</a:t>
            </a:r>
            <a:endParaRPr sz="4000" b="1" i="0" u="none" strike="noStrike" cap="none">
              <a:solidFill>
                <a:schemeClr val="accent4"/>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746"/>
        <p:cNvGrpSpPr/>
        <p:nvPr/>
      </p:nvGrpSpPr>
      <p:grpSpPr>
        <a:xfrm>
          <a:off x="0" y="0"/>
          <a:ext cx="0" cy="0"/>
          <a:chOff x="0" y="0"/>
          <a:chExt cx="0" cy="0"/>
        </a:xfrm>
      </p:grpSpPr>
      <p:sp>
        <p:nvSpPr>
          <p:cNvPr id="747" name="Google Shape;747;p185"/>
          <p:cNvSpPr txBox="1"/>
          <p:nvPr/>
        </p:nvSpPr>
        <p:spPr>
          <a:xfrm>
            <a:off x="457725" y="424784"/>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¿Qué considerar aquí?</a:t>
            </a:r>
            <a:endParaRPr sz="4000" b="1" dirty="0">
              <a:solidFill>
                <a:schemeClr val="dk1"/>
              </a:solidFill>
              <a:latin typeface="DM Sans"/>
              <a:ea typeface="DM Sans"/>
              <a:cs typeface="DM Sans"/>
              <a:sym typeface="DM Sans"/>
            </a:endParaRPr>
          </a:p>
        </p:txBody>
      </p:sp>
      <p:sp>
        <p:nvSpPr>
          <p:cNvPr id="748" name="Google Shape;748;p185"/>
          <p:cNvSpPr txBox="1"/>
          <p:nvPr/>
        </p:nvSpPr>
        <p:spPr>
          <a:xfrm>
            <a:off x="457725" y="1739532"/>
            <a:ext cx="4730100" cy="14311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A partir de estas implementaciones, tenemos que hacer una aclaración importante. Muchos de los cambios en estas versiones están estrechamente ligados con otros conceptos que irás aprendiendo a lo largo del curso. Por lo tanto, los mismos se irán viendo a medida que transcurran las clases.</a:t>
            </a:r>
            <a:endParaRPr sz="1350" dirty="0">
              <a:latin typeface="DM Sans"/>
              <a:ea typeface="DM Sans"/>
              <a:cs typeface="DM Sans"/>
              <a:sym typeface="DM Sans"/>
            </a:endParaRPr>
          </a:p>
        </p:txBody>
      </p:sp>
      <p:pic>
        <p:nvPicPr>
          <p:cNvPr id="749" name="Google Shape;749;p185"/>
          <p:cNvPicPr preferRelativeResize="0"/>
          <p:nvPr/>
        </p:nvPicPr>
        <p:blipFill rotWithShape="1">
          <a:blip r:embed="rId3">
            <a:alphaModFix/>
          </a:blip>
          <a:srcRect l="2185" t="2340" r="1530" b="4410"/>
          <a:stretch/>
        </p:blipFill>
        <p:spPr>
          <a:xfrm>
            <a:off x="5453175" y="1848413"/>
            <a:ext cx="3328975" cy="1234675"/>
          </a:xfrm>
          <a:prstGeom prst="rect">
            <a:avLst/>
          </a:prstGeom>
          <a:noFill/>
          <a:ln>
            <a:noFill/>
          </a:ln>
        </p:spPr>
      </p:pic>
      <p:sp>
        <p:nvSpPr>
          <p:cNvPr id="3" name="CuadroTexto 2">
            <a:extLst>
              <a:ext uri="{FF2B5EF4-FFF2-40B4-BE49-F238E27FC236}">
                <a16:creationId xmlns:a16="http://schemas.microsoft.com/office/drawing/2014/main" id="{950B55FF-5B22-22E0-0F5C-7D5A77219F34}"/>
              </a:ext>
            </a:extLst>
          </p:cNvPr>
          <p:cNvSpPr txBox="1"/>
          <p:nvPr/>
        </p:nvSpPr>
        <p:spPr>
          <a:xfrm>
            <a:off x="278446" y="3226336"/>
            <a:ext cx="6142979" cy="1815882"/>
          </a:xfrm>
          <a:prstGeom prst="rect">
            <a:avLst/>
          </a:prstGeom>
          <a:noFill/>
        </p:spPr>
        <p:txBody>
          <a:bodyPr wrap="square">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String.trim</a:t>
            </a:r>
            <a:r>
              <a:rPr lang="es-ES" sz="1400" dirty="0">
                <a:latin typeface="DM Sans"/>
                <a:ea typeface="DM Sans"/>
                <a:cs typeface="DM Sans"/>
                <a:sym typeface="DM Sans"/>
              </a:rPr>
              <a:t>(): Remueve los espacios innecesarios en una cadena. Sirve para validaciones.</a:t>
            </a:r>
            <a:endParaRPr lang="es-ES" sz="1400" b="1"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Array.flat</a:t>
            </a:r>
            <a:r>
              <a:rPr lang="es-ES" sz="1400" dirty="0">
                <a:latin typeface="DM Sans"/>
                <a:ea typeface="DM Sans"/>
                <a:cs typeface="DM Sans"/>
                <a:sym typeface="DM Sans"/>
              </a:rPr>
              <a:t>(): Remueve anidaciones internas en </a:t>
            </a:r>
            <a:r>
              <a:rPr lang="es-ES" sz="1400" dirty="0" err="1">
                <a:latin typeface="DM Sans"/>
                <a:ea typeface="DM Sans"/>
                <a:cs typeface="DM Sans"/>
                <a:sym typeface="DM Sans"/>
              </a:rPr>
              <a:t>arrays</a:t>
            </a:r>
            <a:r>
              <a:rPr lang="es-ES" sz="1400" dirty="0">
                <a:latin typeface="DM Sans"/>
                <a:ea typeface="DM Sans"/>
                <a:cs typeface="DM Sans"/>
                <a:sym typeface="DM Sans"/>
              </a:rPr>
              <a:t>. Deja un arreglo “plano”.</a:t>
            </a:r>
          </a:p>
          <a:p>
            <a:pPr marL="457200" indent="-314325">
              <a:buClr>
                <a:schemeClr val="accent4"/>
              </a:buClr>
              <a:buSzPts val="1350"/>
              <a:buFont typeface="DM Sans"/>
              <a:buChar char="✓"/>
            </a:pPr>
            <a:r>
              <a:rPr lang="es-ES" dirty="0">
                <a:latin typeface="DM Sans"/>
                <a:ea typeface="DM Sans"/>
                <a:cs typeface="DM Sans"/>
                <a:sym typeface="DM Sans"/>
              </a:rPr>
              <a:t>Operador </a:t>
            </a:r>
            <a:r>
              <a:rPr lang="es-ES" dirty="0" err="1">
                <a:latin typeface="DM Sans"/>
                <a:ea typeface="DM Sans"/>
                <a:cs typeface="DM Sans"/>
                <a:sym typeface="DM Sans"/>
              </a:rPr>
              <a:t>Nullish</a:t>
            </a:r>
            <a:r>
              <a:rPr lang="es-ES" dirty="0">
                <a:latin typeface="DM Sans"/>
                <a:ea typeface="DM Sans"/>
                <a:cs typeface="DM Sans"/>
                <a:sym typeface="DM Sans"/>
              </a:rPr>
              <a:t> (??)</a:t>
            </a:r>
            <a:r>
              <a:rPr lang="es-ES" sz="1400" dirty="0">
                <a:latin typeface="DM Sans"/>
                <a:ea typeface="DM Sans"/>
                <a:cs typeface="DM Sans"/>
                <a:sym typeface="DM Sans"/>
              </a:rPr>
              <a:t> Sirve para poder colocar un valor por default a variables que podrían ser nulas o indefinidas. A diferencia del operador ||, éstas filtran “</a:t>
            </a:r>
            <a:r>
              <a:rPr lang="es-ES" sz="1400" dirty="0" err="1">
                <a:latin typeface="DM Sans"/>
                <a:ea typeface="DM Sans"/>
                <a:cs typeface="DM Sans"/>
                <a:sym typeface="DM Sans"/>
              </a:rPr>
              <a:t>falseys</a:t>
            </a:r>
            <a:r>
              <a:rPr lang="es-ES" sz="1400" dirty="0">
                <a:latin typeface="DM Sans"/>
                <a:ea typeface="DM Sans"/>
                <a:cs typeface="DM Sans"/>
                <a:sym typeface="DM Sans"/>
              </a:rPr>
              <a:t>”</a:t>
            </a:r>
          </a:p>
          <a:p>
            <a:pPr marL="457200" marR="0" lvl="0" indent="-314325" algn="l" rtl="0">
              <a:lnSpc>
                <a:spcPct val="100000"/>
              </a:lnSpc>
              <a:spcBef>
                <a:spcPts val="0"/>
              </a:spcBef>
              <a:spcAft>
                <a:spcPts val="0"/>
              </a:spcAft>
              <a:buClr>
                <a:schemeClr val="accent4"/>
              </a:buClr>
              <a:buSzPts val="1350"/>
              <a:buFont typeface="DM Sans"/>
              <a:buChar char="✓"/>
            </a:pPr>
            <a:endParaRPr lang="es-ES" sz="1400" dirty="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824"/>
        <p:cNvGrpSpPr/>
        <p:nvPr/>
      </p:nvGrpSpPr>
      <p:grpSpPr>
        <a:xfrm>
          <a:off x="0" y="0"/>
          <a:ext cx="0" cy="0"/>
          <a:chOff x="0" y="0"/>
          <a:chExt cx="0" cy="0"/>
        </a:xfrm>
      </p:grpSpPr>
      <p:sp>
        <p:nvSpPr>
          <p:cNvPr id="825" name="Google Shape;825;p19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Hands on lab</a:t>
            </a:r>
            <a:endParaRPr sz="3500" b="1">
              <a:solidFill>
                <a:srgbClr val="EAFF6A"/>
              </a:solidFill>
              <a:latin typeface="DM Sans"/>
              <a:ea typeface="DM Sans"/>
              <a:cs typeface="DM Sans"/>
              <a:sym typeface="DM Sans"/>
            </a:endParaRPr>
          </a:p>
        </p:txBody>
      </p:sp>
      <p:sp>
        <p:nvSpPr>
          <p:cNvPr id="826" name="Google Shape;826;p196"/>
          <p:cNvSpPr txBox="1"/>
          <p:nvPr/>
        </p:nvSpPr>
        <p:spPr>
          <a:xfrm>
            <a:off x="473350" y="1473700"/>
            <a:ext cx="8347500" cy="347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200" dirty="0">
                <a:solidFill>
                  <a:srgbClr val="B7B7B7"/>
                </a:solidFill>
                <a:latin typeface="DM Sans"/>
                <a:ea typeface="DM Sans"/>
                <a:cs typeface="DM Sans"/>
                <a:sym typeface="DM Sans"/>
              </a:rPr>
              <a:t>En esta instancia de la clase</a:t>
            </a:r>
            <a:r>
              <a:rPr lang="es" sz="2200" b="1" dirty="0">
                <a:solidFill>
                  <a:srgbClr val="B7B7B7"/>
                </a:solidFill>
                <a:latin typeface="DM Sans"/>
                <a:ea typeface="DM Sans"/>
                <a:cs typeface="DM Sans"/>
                <a:sym typeface="DM Sans"/>
              </a:rPr>
              <a:t> repasaremos </a:t>
            </a:r>
            <a:r>
              <a:rPr lang="es" sz="2200" dirty="0">
                <a:solidFill>
                  <a:srgbClr val="B7B7B7"/>
                </a:solidFill>
                <a:latin typeface="DM Sans"/>
                <a:ea typeface="DM Sans"/>
                <a:cs typeface="DM Sans"/>
                <a:sym typeface="DM Sans"/>
              </a:rPr>
              <a:t>algunos de los conceptos vistos en clase con una aplicación</a:t>
            </a:r>
            <a:endParaRPr sz="2200" dirty="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200" dirty="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200" b="1" dirty="0">
                <a:solidFill>
                  <a:srgbClr val="83AEFB"/>
                </a:solidFill>
                <a:latin typeface="DM Sans"/>
                <a:ea typeface="DM Sans"/>
                <a:cs typeface="DM Sans"/>
                <a:sym typeface="DM Sans"/>
              </a:rPr>
              <a:t>¿De qué manera?</a:t>
            </a:r>
            <a:endParaRPr sz="2200" b="1" dirty="0">
              <a:solidFill>
                <a:srgbClr val="83AEFB"/>
              </a:solidFill>
              <a:latin typeface="DM Sans"/>
              <a:ea typeface="DM Sans"/>
              <a:cs typeface="DM Sans"/>
              <a:sym typeface="DM Sans"/>
            </a:endParaRPr>
          </a:p>
          <a:p>
            <a:pPr marL="0" lvl="0" indent="0" algn="l" rtl="0">
              <a:spcBef>
                <a:spcPts val="0"/>
              </a:spcBef>
              <a:spcAft>
                <a:spcPts val="0"/>
              </a:spcAft>
              <a:buNone/>
            </a:pPr>
            <a:r>
              <a:rPr lang="es" sz="2200" dirty="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dirty="0">
              <a:solidFill>
                <a:srgbClr val="B7B7B7"/>
              </a:solidFill>
              <a:latin typeface="DM Sans"/>
              <a:ea typeface="DM Sans"/>
              <a:cs typeface="DM Sans"/>
              <a:sym typeface="DM Sans"/>
            </a:endParaRPr>
          </a:p>
          <a:p>
            <a:pPr marL="0" lvl="0" indent="0" algn="l" rtl="0">
              <a:spcBef>
                <a:spcPts val="0"/>
              </a:spcBef>
              <a:spcAft>
                <a:spcPts val="0"/>
              </a:spcAft>
              <a:buNone/>
            </a:pPr>
            <a:endParaRPr sz="2200" dirty="0">
              <a:solidFill>
                <a:srgbClr val="B7B7B7"/>
              </a:solidFill>
              <a:latin typeface="DM Sans"/>
              <a:ea typeface="DM Sans"/>
              <a:cs typeface="DM Sans"/>
              <a:sym typeface="DM Sans"/>
            </a:endParaRPr>
          </a:p>
          <a:p>
            <a:pPr marL="0" lvl="0" indent="0" algn="l" rtl="0">
              <a:spcBef>
                <a:spcPts val="0"/>
              </a:spcBef>
              <a:spcAft>
                <a:spcPts val="0"/>
              </a:spcAft>
              <a:buNone/>
            </a:pPr>
            <a:r>
              <a:rPr lang="es" sz="1600" dirty="0">
                <a:solidFill>
                  <a:srgbClr val="B7B7B7"/>
                </a:solidFill>
                <a:latin typeface="DM Sans"/>
                <a:ea typeface="DM Sans"/>
                <a:cs typeface="DM Sans"/>
                <a:sym typeface="DM Sans"/>
              </a:rPr>
              <a:t>Tiempo estimado: </a:t>
            </a:r>
            <a:r>
              <a:rPr lang="es" sz="1600" b="1" dirty="0">
                <a:solidFill>
                  <a:srgbClr val="83AEFB"/>
                </a:solidFill>
                <a:latin typeface="DM Sans"/>
                <a:ea typeface="DM Sans"/>
                <a:cs typeface="DM Sans"/>
                <a:sym typeface="DM Sans"/>
              </a:rPr>
              <a:t>20</a:t>
            </a:r>
            <a:r>
              <a:rPr lang="es" sz="1600" b="1" dirty="0">
                <a:solidFill>
                  <a:srgbClr val="B7B7B7"/>
                </a:solidFill>
                <a:latin typeface="DM Sans"/>
                <a:ea typeface="DM Sans"/>
                <a:cs typeface="DM Sans"/>
                <a:sym typeface="DM Sans"/>
              </a:rPr>
              <a:t> </a:t>
            </a:r>
            <a:r>
              <a:rPr lang="es" sz="1600" b="1" dirty="0">
                <a:solidFill>
                  <a:srgbClr val="83AEFB"/>
                </a:solidFill>
                <a:latin typeface="DM Sans"/>
                <a:ea typeface="DM Sans"/>
                <a:cs typeface="DM Sans"/>
                <a:sym typeface="DM Sans"/>
              </a:rPr>
              <a:t>minutos</a:t>
            </a:r>
            <a:endParaRPr sz="1600" b="1" dirty="0">
              <a:solidFill>
                <a:srgbClr val="83AEFB"/>
              </a:solidFill>
              <a:latin typeface="DM Sans"/>
              <a:ea typeface="DM Sans"/>
              <a:cs typeface="DM Sans"/>
              <a:sym typeface="DM Sans"/>
            </a:endParaRPr>
          </a:p>
        </p:txBody>
      </p:sp>
      <p:grpSp>
        <p:nvGrpSpPr>
          <p:cNvPr id="827" name="Google Shape;827;p196"/>
          <p:cNvGrpSpPr/>
          <p:nvPr/>
        </p:nvGrpSpPr>
        <p:grpSpPr>
          <a:xfrm>
            <a:off x="473351" y="619523"/>
            <a:ext cx="738900" cy="738900"/>
            <a:chOff x="473351" y="619523"/>
            <a:chExt cx="738900" cy="738900"/>
          </a:xfrm>
        </p:grpSpPr>
        <p:sp>
          <p:nvSpPr>
            <p:cNvPr id="828" name="Google Shape;828;p19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9" name="Google Shape;829;p19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4045502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833"/>
        <p:cNvGrpSpPr/>
        <p:nvPr/>
      </p:nvGrpSpPr>
      <p:grpSpPr>
        <a:xfrm>
          <a:off x="0" y="0"/>
          <a:ext cx="0" cy="0"/>
          <a:chOff x="0" y="0"/>
          <a:chExt cx="0" cy="0"/>
        </a:xfrm>
      </p:grpSpPr>
      <p:grpSp>
        <p:nvGrpSpPr>
          <p:cNvPr id="834" name="Google Shape;834;p197"/>
          <p:cNvGrpSpPr/>
          <p:nvPr/>
        </p:nvGrpSpPr>
        <p:grpSpPr>
          <a:xfrm>
            <a:off x="457350" y="468286"/>
            <a:ext cx="431074" cy="431074"/>
            <a:chOff x="473351" y="619523"/>
            <a:chExt cx="738900" cy="738900"/>
          </a:xfrm>
        </p:grpSpPr>
        <p:sp>
          <p:nvSpPr>
            <p:cNvPr id="835" name="Google Shape;835;p19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6" name="Google Shape;836;p19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37" name="Google Shape;837;p197"/>
          <p:cNvSpPr txBox="1"/>
          <p:nvPr/>
        </p:nvSpPr>
        <p:spPr>
          <a:xfrm>
            <a:off x="394800" y="899375"/>
            <a:ext cx="8524200" cy="72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9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
        <p:nvSpPr>
          <p:cNvPr id="838" name="Google Shape;838;p19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39" name="Google Shape;839;p197"/>
          <p:cNvSpPr txBox="1"/>
          <p:nvPr/>
        </p:nvSpPr>
        <p:spPr>
          <a:xfrm>
            <a:off x="394800" y="1704300"/>
            <a:ext cx="81393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¿Cómo lo hacemos? </a:t>
            </a:r>
            <a:r>
              <a:rPr lang="es" sz="1350" b="1" dirty="0">
                <a:latin typeface="DM Sans"/>
                <a:ea typeface="DM Sans"/>
                <a:cs typeface="DM Sans"/>
                <a:sym typeface="DM Sans"/>
              </a:rPr>
              <a:t>Se creará una clase que permitirá llevar una gestión completa de usuarios que deseen acceder a dichos eventos.</a:t>
            </a:r>
            <a:endParaRPr sz="1350" b="1" dirty="0">
              <a:latin typeface="DM Sans"/>
              <a:ea typeface="DM Sans"/>
              <a:cs typeface="DM Sans"/>
              <a:sym typeface="DM Sans"/>
            </a:endParaRPr>
          </a:p>
          <a:p>
            <a:pPr marL="0" lvl="0" indent="0" algn="l" rtl="0">
              <a:spcBef>
                <a:spcPts val="0"/>
              </a:spcBef>
              <a:spcAft>
                <a:spcPts val="0"/>
              </a:spcAft>
              <a:buNone/>
            </a:pPr>
            <a:endParaRPr sz="1350" b="1"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Definir clase TicketManager, el cual tendrá un arreglo de eventos que iniciará vacío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La clase debe contar con una variable privada “precioBaseDeGanancia”, la cual añadirá un costo adicional al precio de cada evento.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“getEventos” El cual mostrará los eventos guardados.</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“agregarEvento” El cual recibirá los siguientes parámetros:</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nombre</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lugar</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precio (deberá agregarse un 0.15 del valor original)</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capacidad (50 por defecto)</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fecha (hoy por defecto)</a:t>
            </a:r>
            <a:endParaRPr sz="1350" dirty="0">
              <a:latin typeface="DM Sans"/>
              <a:ea typeface="DM Sans"/>
              <a:cs typeface="DM Sans"/>
              <a:sym typeface="DM Sans"/>
            </a:endParaRPr>
          </a:p>
          <a:p>
            <a:pPr marL="457200" lvl="0" indent="0" algn="l" rtl="0">
              <a:spcBef>
                <a:spcPts val="0"/>
              </a:spcBef>
              <a:spcAft>
                <a:spcPts val="0"/>
              </a:spcAft>
              <a:buNone/>
            </a:pPr>
            <a:r>
              <a:rPr lang="es" sz="1350" dirty="0">
                <a:latin typeface="DM Sans"/>
                <a:ea typeface="DM Sans"/>
                <a:cs typeface="DM Sans"/>
                <a:sym typeface="DM Sans"/>
              </a:rPr>
              <a:t>El método deberá crear además el campo id autoincrementable y el campo “participantes” que siempre iniciará con un arreglo vacío.</a:t>
            </a:r>
            <a:endParaRPr sz="1350" dirty="0">
              <a:latin typeface="DM Sans"/>
              <a:ea typeface="DM Sans"/>
              <a:cs typeface="DM Sans"/>
              <a:sym typeface="DM Sans"/>
            </a:endParaRPr>
          </a:p>
          <a:p>
            <a:pPr marL="457200" lvl="0" indent="0" algn="l" rtl="0">
              <a:lnSpc>
                <a:spcPct val="115000"/>
              </a:lnSpc>
              <a:spcBef>
                <a:spcPts val="0"/>
              </a:spcBef>
              <a:spcAft>
                <a:spcPts val="0"/>
              </a:spcAft>
              <a:buNone/>
            </a:pPr>
            <a:endParaRPr sz="1350" dirty="0">
              <a:latin typeface="DM Sans"/>
              <a:ea typeface="DM Sans"/>
              <a:cs typeface="DM Sans"/>
              <a:sym typeface="DM Sans"/>
            </a:endParaRPr>
          </a:p>
        </p:txBody>
      </p:sp>
    </p:spTree>
    <p:extLst>
      <p:ext uri="{BB962C8B-B14F-4D97-AF65-F5344CB8AC3E}">
        <p14:creationId xmlns:p14="http://schemas.microsoft.com/office/powerpoint/2010/main" val="3870080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43"/>
        <p:cNvGrpSpPr/>
        <p:nvPr/>
      </p:nvGrpSpPr>
      <p:grpSpPr>
        <a:xfrm>
          <a:off x="0" y="0"/>
          <a:ext cx="0" cy="0"/>
          <a:chOff x="0" y="0"/>
          <a:chExt cx="0" cy="0"/>
        </a:xfrm>
      </p:grpSpPr>
      <p:pic>
        <p:nvPicPr>
          <p:cNvPr id="844" name="Google Shape;844;p19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45" name="Google Shape;845;p198"/>
          <p:cNvSpPr txBox="1"/>
          <p:nvPr/>
        </p:nvSpPr>
        <p:spPr>
          <a:xfrm>
            <a:off x="322975" y="1722275"/>
            <a:ext cx="7969500" cy="2886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“agregarUsuario”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 (debe existir, agregar validaciones)</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usuario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evaluar que el evento exista y que el usuario no haya estado registrado previamente (validación de fecha y capacidad se evitará para no alargar el reto)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Si todo está en orden, debe agregar el id del usuario en el arreglo “participantes” de ese evento.</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“ponerEventoEnGira”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localidad</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fecha</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copiar el evento existente, con una nueva localidad, nueva fecha, nuevo id y sus participantes vacíos (Usar spread operator para el resto de las propiedades)</a:t>
            </a:r>
            <a:endParaRPr sz="1350">
              <a:latin typeface="DM Sans"/>
              <a:ea typeface="DM Sans"/>
              <a:cs typeface="DM Sans"/>
              <a:sym typeface="DM Sans"/>
            </a:endParaRPr>
          </a:p>
        </p:txBody>
      </p:sp>
      <p:grpSp>
        <p:nvGrpSpPr>
          <p:cNvPr id="846" name="Google Shape;846;p198"/>
          <p:cNvGrpSpPr/>
          <p:nvPr/>
        </p:nvGrpSpPr>
        <p:grpSpPr>
          <a:xfrm>
            <a:off x="457350" y="468286"/>
            <a:ext cx="431074" cy="431074"/>
            <a:chOff x="473351" y="619523"/>
            <a:chExt cx="738900" cy="738900"/>
          </a:xfrm>
        </p:grpSpPr>
        <p:sp>
          <p:nvSpPr>
            <p:cNvPr id="847" name="Google Shape;847;p19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8" name="Google Shape;848;p198"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849" name="Google Shape;849;p19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50" name="Google Shape;850;p198"/>
          <p:cNvSpPr txBox="1"/>
          <p:nvPr/>
        </p:nvSpPr>
        <p:spPr>
          <a:xfrm>
            <a:off x="394800" y="899375"/>
            <a:ext cx="8567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360084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6499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Javascript</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AR" sz="1800" b="1" dirty="0">
                <a:solidFill>
                  <a:schemeClr val="lt1"/>
                </a:solidFill>
                <a:latin typeface="DM Sans"/>
                <a:ea typeface="DM Sans"/>
                <a:cs typeface="DM Sans"/>
                <a:sym typeface="DM Sans"/>
              </a:rPr>
              <a:t>y</a:t>
            </a:r>
            <a:endParaRPr lang="es" sz="18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4800" b="1" dirty="0">
                <a:solidFill>
                  <a:schemeClr val="accent6"/>
                </a:solidFill>
                <a:latin typeface="DM Sans"/>
                <a:ea typeface="DM Sans"/>
                <a:cs typeface="DM Sans"/>
                <a:sym typeface="DM Sans"/>
              </a:rPr>
              <a:t>ECMAScript</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576" name="Google Shape;576;p163"/>
          <p:cNvGrpSpPr/>
          <p:nvPr/>
        </p:nvGrpSpPr>
        <p:grpSpPr>
          <a:xfrm>
            <a:off x="473351" y="619523"/>
            <a:ext cx="738900" cy="7389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0" name="Google Shape;580;p163"/>
          <p:cNvSpPr txBox="1"/>
          <p:nvPr/>
        </p:nvSpPr>
        <p:spPr>
          <a:xfrm>
            <a:off x="783772" y="1943709"/>
            <a:ext cx="7550903" cy="1431131"/>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Métodos asociados a los arrays: map, find, findIndex, every, reduce, filter.</a:t>
            </a:r>
          </a:p>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Object.keys(), Object.values.(), Object.entries()</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Operador Spread</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Operador </a:t>
            </a:r>
            <a:r>
              <a:rPr lang="es-AR" sz="1350" dirty="0" err="1">
                <a:solidFill>
                  <a:schemeClr val="lt1"/>
                </a:solidFill>
                <a:latin typeface="DM Sans"/>
                <a:ea typeface="DM Sans"/>
                <a:cs typeface="DM Sans"/>
                <a:sym typeface="DM Sans"/>
              </a:rPr>
              <a:t>Rest</a:t>
            </a:r>
            <a:endParaRPr lang="es-AR" sz="1350" dirty="0">
              <a:solidFill>
                <a:schemeClr val="lt1"/>
              </a:solidFill>
              <a:latin typeface="DM Sans"/>
              <a:ea typeface="DM Sans"/>
              <a:cs typeface="DM Sans"/>
              <a:sym typeface="DM Sans"/>
            </a:endParaRP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Desestructuración</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Ejercicio: </a:t>
            </a:r>
            <a:r>
              <a:rPr lang="es-AR" sz="1350" dirty="0" err="1">
                <a:solidFill>
                  <a:schemeClr val="lt1"/>
                </a:solidFill>
                <a:latin typeface="DM Sans"/>
                <a:ea typeface="DM Sans"/>
                <a:cs typeface="DM Sans"/>
                <a:sym typeface="DM Sans"/>
              </a:rPr>
              <a:t>update</a:t>
            </a:r>
            <a:r>
              <a:rPr lang="es-AR" sz="1350" dirty="0">
                <a:solidFill>
                  <a:schemeClr val="lt1"/>
                </a:solidFill>
                <a:latin typeface="DM Sans"/>
                <a:ea typeface="DM Sans"/>
                <a:cs typeface="DM Sans"/>
                <a:sym typeface="DM Sans"/>
              </a:rPr>
              <a:t> de objeto</a:t>
            </a:r>
            <a:endParaRPr sz="1350" dirty="0">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574"/>
        <p:cNvGrpSpPr/>
        <p:nvPr/>
      </p:nvGrpSpPr>
      <p:grpSpPr>
        <a:xfrm>
          <a:off x="0" y="0"/>
          <a:ext cx="0" cy="0"/>
          <a:chOff x="0" y="0"/>
          <a:chExt cx="0" cy="0"/>
        </a:xfrm>
      </p:grpSpPr>
      <p:sp>
        <p:nvSpPr>
          <p:cNvPr id="575" name="Google Shape;575;p16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576" name="Google Shape;576;p163"/>
          <p:cNvGrpSpPr/>
          <p:nvPr/>
        </p:nvGrpSpPr>
        <p:grpSpPr>
          <a:xfrm>
            <a:off x="473351" y="619523"/>
            <a:ext cx="738900" cy="7389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0" name="Google Shape;580;p163"/>
          <p:cNvSpPr txBox="1"/>
          <p:nvPr/>
        </p:nvSpPr>
        <p:spPr>
          <a:xfrm>
            <a:off x="783772" y="1943709"/>
            <a:ext cx="7550903" cy="807883"/>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ECMAScript definirá los estándares y funcionalidades que tendrá el lenguaje de programación javascript, con el fin de que los navegadores se ajusten a ello y pueda existir una compatibilidad más controlada.</a:t>
            </a:r>
            <a:endParaRPr sz="1350" dirty="0">
              <a:solidFill>
                <a:schemeClr val="lt1"/>
              </a:solidFill>
              <a:latin typeface="DM Sans"/>
              <a:ea typeface="DM Sans"/>
              <a:cs typeface="DM Sans"/>
              <a:sym typeface="DM Sans"/>
            </a:endParaRPr>
          </a:p>
        </p:txBody>
      </p:sp>
      <p:sp>
        <p:nvSpPr>
          <p:cNvPr id="3" name="CuadroTexto 2">
            <a:extLst>
              <a:ext uri="{FF2B5EF4-FFF2-40B4-BE49-F238E27FC236}">
                <a16:creationId xmlns:a16="http://schemas.microsoft.com/office/drawing/2014/main" id="{CBB38FE7-D36B-8252-6940-C6F48D16DBCE}"/>
              </a:ext>
            </a:extLst>
          </p:cNvPr>
          <p:cNvSpPr txBox="1"/>
          <p:nvPr/>
        </p:nvSpPr>
        <p:spPr>
          <a:xfrm>
            <a:off x="2724290" y="3469337"/>
            <a:ext cx="3257120" cy="523220"/>
          </a:xfrm>
          <a:prstGeom prst="rect">
            <a:avLst/>
          </a:prstGeom>
          <a:noFill/>
        </p:spPr>
        <p:txBody>
          <a:bodyPr wrap="square">
            <a:spAutoFit/>
          </a:bodyPr>
          <a:lstStyle/>
          <a:p>
            <a:r>
              <a:rPr lang="es-AR" b="1" dirty="0">
                <a:solidFill>
                  <a:schemeClr val="bg1"/>
                </a:solidFill>
                <a:hlinkClick r:id="rId4"/>
              </a:rPr>
              <a:t>https://www.ecma-international.org/</a:t>
            </a:r>
            <a:endParaRPr lang="es-AR" b="1" dirty="0">
              <a:solidFill>
                <a:schemeClr val="bg1"/>
              </a:solidFill>
            </a:endParaRPr>
          </a:p>
          <a:p>
            <a:endParaRPr lang="es-AR" b="1" dirty="0">
              <a:solidFill>
                <a:schemeClr val="bg1"/>
              </a:solidFill>
            </a:endParaRPr>
          </a:p>
        </p:txBody>
      </p:sp>
    </p:spTree>
    <p:extLst>
      <p:ext uri="{BB962C8B-B14F-4D97-AF65-F5344CB8AC3E}">
        <p14:creationId xmlns:p14="http://schemas.microsoft.com/office/powerpoint/2010/main" val="4162095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600"/>
        <p:cNvGrpSpPr/>
        <p:nvPr/>
      </p:nvGrpSpPr>
      <p:grpSpPr>
        <a:xfrm>
          <a:off x="0" y="0"/>
          <a:ext cx="0" cy="0"/>
          <a:chOff x="0" y="0"/>
          <a:chExt cx="0" cy="0"/>
        </a:xfrm>
      </p:grpSpPr>
      <p:sp>
        <p:nvSpPr>
          <p:cNvPr id="601" name="Google Shape;601;p16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Punto de partida: ES6</a:t>
            </a:r>
            <a:endParaRPr sz="4000" b="1">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605"/>
        <p:cNvGrpSpPr/>
        <p:nvPr/>
      </p:nvGrpSpPr>
      <p:grpSpPr>
        <a:xfrm>
          <a:off x="0" y="0"/>
          <a:ext cx="0" cy="0"/>
          <a:chOff x="0" y="0"/>
          <a:chExt cx="0" cy="0"/>
        </a:xfrm>
      </p:grpSpPr>
      <p:sp>
        <p:nvSpPr>
          <p:cNvPr id="606" name="Google Shape;606;p16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ECMAScript 6</a:t>
            </a:r>
            <a:endParaRPr sz="4000" b="1" i="0" u="none" strike="noStrike" cap="none">
              <a:solidFill>
                <a:schemeClr val="dk1"/>
              </a:solidFill>
              <a:latin typeface="DM Sans"/>
              <a:ea typeface="DM Sans"/>
              <a:cs typeface="DM Sans"/>
              <a:sym typeface="DM Sans"/>
            </a:endParaRPr>
          </a:p>
        </p:txBody>
      </p:sp>
      <p:sp>
        <p:nvSpPr>
          <p:cNvPr id="607" name="Google Shape;607;p166"/>
          <p:cNvSpPr txBox="1"/>
          <p:nvPr/>
        </p:nvSpPr>
        <p:spPr>
          <a:xfrm>
            <a:off x="473350" y="1502538"/>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Desde ES5 en 2009, hubo un largo período de tiempo en el cual no hubo grandes actualizaciones en los estándares del lenguaje. Hasta ECMAScript 6 en 2015, el cual supuso una revolución en el lenguaje debido a sus grandes cambios.</a:t>
            </a:r>
            <a:endParaRPr sz="1350" b="1" i="0" u="none" strike="noStrike" cap="none">
              <a:solidFill>
                <a:srgbClr val="000000"/>
              </a:solidFill>
              <a:latin typeface="DM Sans"/>
              <a:ea typeface="DM Sans"/>
              <a:cs typeface="DM Sans"/>
              <a:sym typeface="DM Sans"/>
            </a:endParaRPr>
          </a:p>
        </p:txBody>
      </p:sp>
      <p:sp>
        <p:nvSpPr>
          <p:cNvPr id="608" name="Google Shape;608;p166"/>
          <p:cNvSpPr txBox="1"/>
          <p:nvPr/>
        </p:nvSpPr>
        <p:spPr>
          <a:xfrm>
            <a:off x="4527575" y="1502538"/>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salida de ES6 marcó un antes y un después en la historia del lenguaje, ya que a partir de éste se lo comenzó a considerar una implementación “moderna”.</a:t>
            </a:r>
            <a:endParaRPr sz="1350" i="0" u="none" strike="noStrike" cap="none">
              <a:solidFill>
                <a:srgbClr val="000000"/>
              </a:solidFill>
              <a:latin typeface="DM Sans"/>
              <a:ea typeface="DM Sans"/>
              <a:cs typeface="DM Sans"/>
              <a:sym typeface="DM Sans"/>
            </a:endParaRPr>
          </a:p>
        </p:txBody>
      </p:sp>
      <p:pic>
        <p:nvPicPr>
          <p:cNvPr id="2" name="Google Shape;621;p168">
            <a:extLst>
              <a:ext uri="{FF2B5EF4-FFF2-40B4-BE49-F238E27FC236}">
                <a16:creationId xmlns:a16="http://schemas.microsoft.com/office/drawing/2014/main" id="{E63E4310-CF8E-DA9A-C2D6-D99BF4D044F3}"/>
              </a:ext>
            </a:extLst>
          </p:cNvPr>
          <p:cNvPicPr preferRelativeResize="0"/>
          <p:nvPr/>
        </p:nvPicPr>
        <p:blipFill>
          <a:blip r:embed="rId3">
            <a:alphaModFix/>
          </a:blip>
          <a:stretch>
            <a:fillRect/>
          </a:stretch>
        </p:blipFill>
        <p:spPr>
          <a:xfrm>
            <a:off x="3968643" y="2927885"/>
            <a:ext cx="3475172" cy="16300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612"/>
        <p:cNvGrpSpPr/>
        <p:nvPr/>
      </p:nvGrpSpPr>
      <p:grpSpPr>
        <a:xfrm>
          <a:off x="0" y="0"/>
          <a:ext cx="0" cy="0"/>
          <a:chOff x="0" y="0"/>
          <a:chExt cx="0" cy="0"/>
        </a:xfrm>
      </p:grpSpPr>
      <p:sp>
        <p:nvSpPr>
          <p:cNvPr id="613" name="Google Shape;613;p16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ES7</a:t>
            </a:r>
            <a:endParaRPr sz="4000" b="1">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17"/>
        <p:cNvGrpSpPr/>
        <p:nvPr/>
      </p:nvGrpSpPr>
      <p:grpSpPr>
        <a:xfrm>
          <a:off x="0" y="0"/>
          <a:ext cx="0" cy="0"/>
          <a:chOff x="0" y="0"/>
          <a:chExt cx="0" cy="0"/>
        </a:xfrm>
      </p:grpSpPr>
      <p:sp>
        <p:nvSpPr>
          <p:cNvPr id="618" name="Google Shape;618;p168"/>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19" name="Google Shape;619;p16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20" name="Google Shape;620;p168"/>
          <p:cNvSpPr txBox="1"/>
          <p:nvPr/>
        </p:nvSpPr>
        <p:spPr>
          <a:xfrm>
            <a:off x="601050" y="1885800"/>
            <a:ext cx="41097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 introduce el operador </a:t>
            </a:r>
            <a:r>
              <a:rPr lang="es" sz="1350" b="1">
                <a:latin typeface="DM Sans"/>
                <a:ea typeface="DM Sans"/>
                <a:cs typeface="DM Sans"/>
                <a:sym typeface="DM Sans"/>
              </a:rPr>
              <a:t>exponencial **</a:t>
            </a:r>
            <a:r>
              <a:rPr lang="es" sz="1350">
                <a:latin typeface="DM Sans"/>
                <a:ea typeface="DM Sans"/>
                <a:cs typeface="DM Sans"/>
                <a:sym typeface="DM Sans"/>
              </a:rPr>
              <a:t>, independizándose poco a poco de la librería Math.</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Manejo de </a:t>
            </a:r>
            <a:r>
              <a:rPr lang="es" sz="1350" b="1">
                <a:latin typeface="DM Sans"/>
                <a:ea typeface="DM Sans"/>
                <a:cs typeface="DM Sans"/>
                <a:sym typeface="DM Sans"/>
              </a:rPr>
              <a:t>array includes. </a:t>
            </a:r>
            <a:r>
              <a:rPr lang="es" sz="1350">
                <a:latin typeface="DM Sans"/>
                <a:ea typeface="DM Sans"/>
                <a:cs typeface="DM Sans"/>
                <a:sym typeface="DM Sans"/>
              </a:rPr>
              <a:t>Éste nos permitirá saber si algún elemento existe dentro del arreglo.</a:t>
            </a:r>
            <a:endParaRPr sz="1350">
              <a:latin typeface="DM Sans"/>
              <a:ea typeface="DM Sans"/>
              <a:cs typeface="DM Sans"/>
              <a:sym typeface="DM Sans"/>
            </a:endParaRPr>
          </a:p>
        </p:txBody>
      </p:sp>
      <p:pic>
        <p:nvPicPr>
          <p:cNvPr id="621" name="Google Shape;621;p168"/>
          <p:cNvPicPr preferRelativeResize="0"/>
          <p:nvPr/>
        </p:nvPicPr>
        <p:blipFill>
          <a:blip r:embed="rId4">
            <a:alphaModFix/>
          </a:blip>
          <a:stretch>
            <a:fillRect/>
          </a:stretch>
        </p:blipFill>
        <p:spPr>
          <a:xfrm>
            <a:off x="5096175" y="2150988"/>
            <a:ext cx="3475172" cy="163001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2691</TotalTime>
  <Words>1551</Words>
  <Application>Microsoft Office PowerPoint</Application>
  <PresentationFormat>Presentación en pantalla (16:9)</PresentationFormat>
  <Paragraphs>141</Paragraphs>
  <Slides>28</Slides>
  <Notes>28</Notes>
  <HiddenSlides>21</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28</vt:i4>
      </vt:variant>
    </vt:vector>
  </HeadingPairs>
  <TitlesOfParts>
    <vt:vector size="37" baseType="lpstr">
      <vt:lpstr>DM Sans</vt:lpstr>
      <vt:lpstr>Courier New</vt:lpstr>
      <vt:lpstr>Arial</vt:lpstr>
      <vt:lpstr>Helvetica Neue Light</vt:lpstr>
      <vt:lpstr>Anton</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32</cp:revision>
  <dcterms:modified xsi:type="dcterms:W3CDTF">2024-09-16T23:20:57Z</dcterms:modified>
</cp:coreProperties>
</file>